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  <p:embeddedFont>
      <p:font typeface="Roboto Medium"/>
      <p:regular r:id="rId35"/>
      <p:bold r:id="rId36"/>
      <p:italic r:id="rId37"/>
      <p:boldItalic r:id="rId38"/>
    </p:embeddedFont>
    <p:embeddedFont>
      <p:font typeface="Roboto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21A16C8-2D8A-451A-AC15-A147803FECEB}">
  <a:tblStyle styleId="{B21A16C8-2D8A-451A-AC15-A147803FEC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Light-bold.fntdata"/><Relationship Id="rId20" Type="http://schemas.openxmlformats.org/officeDocument/2006/relationships/slide" Target="slides/slide14.xml"/><Relationship Id="rId42" Type="http://schemas.openxmlformats.org/officeDocument/2006/relationships/font" Target="fonts/RobotoLight-boldItalic.fntdata"/><Relationship Id="rId41" Type="http://schemas.openxmlformats.org/officeDocument/2006/relationships/font" Target="fonts/RobotoLight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italic.fntdata"/><Relationship Id="rId10" Type="http://schemas.openxmlformats.org/officeDocument/2006/relationships/slide" Target="slides/slide4.xml"/><Relationship Id="rId32" Type="http://schemas.openxmlformats.org/officeDocument/2006/relationships/font" Target="fonts/Roboto-bold.fntdata"/><Relationship Id="rId13" Type="http://schemas.openxmlformats.org/officeDocument/2006/relationships/slide" Target="slides/slide7.xml"/><Relationship Id="rId35" Type="http://schemas.openxmlformats.org/officeDocument/2006/relationships/font" Target="fonts/RobotoMedium-regular.fntdata"/><Relationship Id="rId12" Type="http://schemas.openxmlformats.org/officeDocument/2006/relationships/slide" Target="slides/slide6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9.xml"/><Relationship Id="rId37" Type="http://schemas.openxmlformats.org/officeDocument/2006/relationships/font" Target="fonts/RobotoMedium-italic.fntdata"/><Relationship Id="rId14" Type="http://schemas.openxmlformats.org/officeDocument/2006/relationships/slide" Target="slides/slide8.xml"/><Relationship Id="rId36" Type="http://schemas.openxmlformats.org/officeDocument/2006/relationships/font" Target="fonts/RobotoMedium-bold.fntdata"/><Relationship Id="rId17" Type="http://schemas.openxmlformats.org/officeDocument/2006/relationships/slide" Target="slides/slide11.xml"/><Relationship Id="rId39" Type="http://schemas.openxmlformats.org/officeDocument/2006/relationships/font" Target="fonts/RobotoLight-regular.fntdata"/><Relationship Id="rId16" Type="http://schemas.openxmlformats.org/officeDocument/2006/relationships/slide" Target="slides/slide10.xml"/><Relationship Id="rId38" Type="http://schemas.openxmlformats.org/officeDocument/2006/relationships/font" Target="fonts/RobotoMedium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eb99bb268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eb99bb268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eb99bb268a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eb99bb268a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eb99bb268a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eb99bb268a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eb99bb268a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eb99bb268a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eb99bb268a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eb99bb268a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eb99bb268a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eb99bb268a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eb99bb268a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eb99bb268a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eb99bb268a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eb99bb268a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eb99bb268a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eb99bb268a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eb99bb268a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eb99bb268a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b7abfd6d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b7abfd6d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eb99bb268a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eb99bb268a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eb99bb268a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eb99bb268a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a28138ca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a28138ca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a28138cae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2a28138cae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a28138cae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a28138cae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eb7a2e167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1eb7a2e167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eb7abfd6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1eb7abfd6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eb7abfd6d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eb7abfd6d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b99bb268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b99bb268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eb99bb268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eb99bb268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eb99bb268a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eb99bb268a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eb99bb268a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eb99bb268a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arduino.cc/reference/pt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micropython.org/" TargetMode="External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micropython.org/en/latest/index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docs.wokwi.com/pt-BR/" TargetMode="External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bipes.net.br/ide/?lang=pt-br" TargetMode="External"/><Relationship Id="rId4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arduino.cc/en/software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arduino.cc/reference/p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à Internet das Coisas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Andouglas G Silva Júnior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Manoel do Bonfim Lins de Aquino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IDE Arduino</a:t>
            </a:r>
            <a:endParaRPr/>
          </a:p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8" name="Google Shape;108;p1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Estrutura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Quando iniciamos um novo sketch (esboço), a ide já apresenta a seguinte estrutura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grpSp>
        <p:nvGrpSpPr>
          <p:cNvPr id="110" name="Google Shape;110;p17"/>
          <p:cNvGrpSpPr/>
          <p:nvPr/>
        </p:nvGrpSpPr>
        <p:grpSpPr>
          <a:xfrm>
            <a:off x="1857600" y="2377725"/>
            <a:ext cx="6703625" cy="1742000"/>
            <a:chOff x="1857600" y="2377725"/>
            <a:chExt cx="6703625" cy="1742000"/>
          </a:xfrm>
        </p:grpSpPr>
        <p:pic>
          <p:nvPicPr>
            <p:cNvPr id="111" name="Google Shape;111;p17"/>
            <p:cNvPicPr preferRelativeResize="0"/>
            <p:nvPr/>
          </p:nvPicPr>
          <p:blipFill rotWithShape="1">
            <a:blip r:embed="rId3">
              <a:alphaModFix/>
            </a:blip>
            <a:srcRect b="46871" l="24005" r="27401" t="28641"/>
            <a:stretch/>
          </p:blipFill>
          <p:spPr>
            <a:xfrm>
              <a:off x="4186525" y="2377725"/>
              <a:ext cx="4374700" cy="1742000"/>
            </a:xfrm>
            <a:prstGeom prst="rect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</p:pic>
        <p:grpSp>
          <p:nvGrpSpPr>
            <p:cNvPr id="112" name="Google Shape;112;p17"/>
            <p:cNvGrpSpPr/>
            <p:nvPr/>
          </p:nvGrpSpPr>
          <p:grpSpPr>
            <a:xfrm>
              <a:off x="1857600" y="2452050"/>
              <a:ext cx="2691600" cy="461700"/>
              <a:chOff x="1857600" y="2452050"/>
              <a:chExt cx="2691600" cy="461700"/>
            </a:xfrm>
          </p:grpSpPr>
          <p:sp>
            <p:nvSpPr>
              <p:cNvPr id="113" name="Google Shape;113;p17"/>
              <p:cNvSpPr txBox="1"/>
              <p:nvPr/>
            </p:nvSpPr>
            <p:spPr>
              <a:xfrm>
                <a:off x="1857600" y="2452050"/>
                <a:ext cx="15852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800">
                    <a:solidFill>
                      <a:srgbClr val="233F63"/>
                    </a:solidFill>
                    <a:latin typeface="Roboto"/>
                    <a:ea typeface="Roboto"/>
                    <a:cs typeface="Roboto"/>
                    <a:sym typeface="Roboto"/>
                  </a:rPr>
                  <a:t>Configuração</a:t>
                </a:r>
                <a:endParaRPr sz="1800">
                  <a:solidFill>
                    <a:srgbClr val="233F6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114" name="Google Shape;114;p17"/>
              <p:cNvCxnSpPr>
                <a:stCxn id="113" idx="3"/>
              </p:cNvCxnSpPr>
              <p:nvPr/>
            </p:nvCxnSpPr>
            <p:spPr>
              <a:xfrm flipH="1" rot="10800000">
                <a:off x="3442800" y="2551200"/>
                <a:ext cx="1106400" cy="131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115" name="Google Shape;115;p17"/>
            <p:cNvGrpSpPr/>
            <p:nvPr/>
          </p:nvGrpSpPr>
          <p:grpSpPr>
            <a:xfrm>
              <a:off x="2615175" y="3297950"/>
              <a:ext cx="1876200" cy="461700"/>
              <a:chOff x="2592375" y="2452050"/>
              <a:chExt cx="1876200" cy="461700"/>
            </a:xfrm>
          </p:grpSpPr>
          <p:sp>
            <p:nvSpPr>
              <p:cNvPr id="116" name="Google Shape;116;p17"/>
              <p:cNvSpPr txBox="1"/>
              <p:nvPr/>
            </p:nvSpPr>
            <p:spPr>
              <a:xfrm>
                <a:off x="2592375" y="2452050"/>
                <a:ext cx="769800" cy="461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pt-BR" sz="1800">
                    <a:solidFill>
                      <a:srgbClr val="233F63"/>
                    </a:solidFill>
                    <a:latin typeface="Roboto"/>
                    <a:ea typeface="Roboto"/>
                    <a:cs typeface="Roboto"/>
                    <a:sym typeface="Roboto"/>
                  </a:rPr>
                  <a:t>Ciclo</a:t>
                </a:r>
                <a:endParaRPr sz="1800">
                  <a:solidFill>
                    <a:srgbClr val="233F6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cxnSp>
            <p:nvCxnSpPr>
              <p:cNvPr id="117" name="Google Shape;117;p17"/>
              <p:cNvCxnSpPr>
                <a:stCxn id="116" idx="3"/>
              </p:cNvCxnSpPr>
              <p:nvPr/>
            </p:nvCxnSpPr>
            <p:spPr>
              <a:xfrm flipH="1" rot="10800000">
                <a:off x="3362175" y="2551200"/>
                <a:ext cx="1106400" cy="1317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FF0000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IDE Arduino</a:t>
            </a:r>
            <a:endParaRPr/>
          </a:p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Exemplo de um Blink (em C++)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pic>
        <p:nvPicPr>
          <p:cNvPr id="126" name="Google Shape;126;p18"/>
          <p:cNvPicPr preferRelativeResize="0"/>
          <p:nvPr/>
        </p:nvPicPr>
        <p:blipFill rotWithShape="1">
          <a:blip r:embed="rId3">
            <a:alphaModFix/>
          </a:blip>
          <a:srcRect b="48205" l="1191" r="89733" t="37112"/>
          <a:stretch/>
        </p:blipFill>
        <p:spPr>
          <a:xfrm>
            <a:off x="4572000" y="1095813"/>
            <a:ext cx="619125" cy="5619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127" name="Google Shape;127;p18"/>
          <p:cNvGraphicFramePr/>
          <p:nvPr/>
        </p:nvGraphicFramePr>
        <p:xfrm>
          <a:off x="1392975" y="1735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{B21A16C8-2D8A-451A-AC15-A147803FECEB}</a:tableStyleId>
              </a:tblPr>
              <a:tblGrid>
                <a:gridCol w="906875"/>
                <a:gridCol w="5289225"/>
              </a:tblGrid>
              <a:tr h="28907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9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73025" marL="730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pt-BR" sz="10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// a função setup é executada apenas uma vez quando você pressiona o reset ou liga a placa</a:t>
                      </a:r>
                      <a:b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b="1"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void</a:t>
                      </a: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b="1" i="1" lang="pt-BR" sz="1000">
                          <a:solidFill>
                            <a:srgbClr val="99000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setup</a:t>
                      </a: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() {</a:t>
                      </a:r>
                      <a:b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i="1" lang="pt-BR" sz="10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// inicializa o pino digital chamado LED_BUILTIN como uma saída</a:t>
                      </a:r>
                      <a:b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pinMode(LED_BUILTIN, OUTPUT);</a:t>
                      </a:r>
                      <a:b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b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0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// a função loop roda para sempre</a:t>
                      </a:r>
                      <a:b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b="1"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void</a:t>
                      </a: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b="1" i="1" lang="pt-BR" sz="1000">
                          <a:solidFill>
                            <a:srgbClr val="99000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loop</a:t>
                      </a: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() {</a:t>
                      </a:r>
                      <a:endParaRPr i="1" sz="1000">
                        <a:solidFill>
                          <a:srgbClr val="333333"/>
                        </a:solidFill>
                        <a:highlight>
                          <a:srgbClr val="F8F8F8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i="1" lang="pt-BR" sz="10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// Aciona a pino do LED colocando em nível “alto”</a:t>
                      </a:r>
                      <a:b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digitalWrite(LED_BUILTIN, HIGH);</a:t>
                      </a:r>
                      <a:b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delay(</a:t>
                      </a:r>
                      <a:r>
                        <a:rPr i="1" lang="pt-BR" sz="10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1000</a:t>
                      </a: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); </a:t>
                      </a:r>
                      <a:r>
                        <a:rPr i="1" lang="pt-BR" sz="10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// espera por um segundo</a:t>
                      </a:r>
                      <a:b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digitalWrite(LED_BUILTIN, LOW); </a:t>
                      </a:r>
                      <a:endParaRPr i="1" sz="1000">
                        <a:solidFill>
                          <a:srgbClr val="333333"/>
                        </a:solidFill>
                        <a:highlight>
                          <a:srgbClr val="F8F8F8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pt-BR" sz="10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// Coloca o pin em nível baixo</a:t>
                      </a: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endParaRPr i="1" sz="1000">
                        <a:solidFill>
                          <a:srgbClr val="333333"/>
                        </a:solidFill>
                        <a:highlight>
                          <a:srgbClr val="F8F8F8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delay(</a:t>
                      </a:r>
                      <a:r>
                        <a:rPr i="1" lang="pt-BR" sz="10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1000</a:t>
                      </a: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); </a:t>
                      </a:r>
                      <a:r>
                        <a:rPr i="1" lang="pt-BR" sz="10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// espera por um segundo</a:t>
                      </a:r>
                      <a:b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0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}</a:t>
                      </a:r>
                      <a:endParaRPr i="1" sz="1000">
                        <a:solidFill>
                          <a:srgbClr val="999988"/>
                        </a:solidFill>
                        <a:highlight>
                          <a:srgbClr val="F8F8F8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8F8F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IDE Arduino</a:t>
            </a:r>
            <a:endParaRPr/>
          </a:p>
        </p:txBody>
      </p:sp>
      <p:sp>
        <p:nvSpPr>
          <p:cNvPr id="133" name="Google Shape;133;p1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Bibliotecas Básicas</a:t>
            </a:r>
            <a:r>
              <a:rPr lang="pt-B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Interação com as portas de entrada/saída, temporização, transferência de dados, etc., já estão pré-configuradas na IDE, não sendo necessário fazer a definição dessas bibliotecas.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Gerenciamento de Bibliotecas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 instalação e utilização de outras bibliotecas é facilitada pela IDE do Arduino.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Palavras Reservadas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 palavra </a:t>
            </a:r>
            <a:r>
              <a:rPr b="1" lang="pt-BR"/>
              <a:t>LED_BUILTIN</a:t>
            </a:r>
            <a:r>
              <a:rPr lang="pt-BR"/>
              <a:t> é reservada a porta que está diretamente ligada ao led embutido na placa do Arduino.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Serial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Escrever dados </a:t>
            </a:r>
            <a:r>
              <a:rPr lang="pt-BR"/>
              <a:t>n</a:t>
            </a:r>
            <a:r>
              <a:rPr lang="pt-BR"/>
              <a:t>a porta Serial da placa e </a:t>
            </a:r>
            <a:r>
              <a:rPr lang="pt-BR"/>
              <a:t>visualizá</a:t>
            </a:r>
            <a:r>
              <a:rPr lang="pt-BR"/>
              <a:t>-los na Monitor Serial da IDE -&gt; </a:t>
            </a:r>
            <a:r>
              <a:rPr b="1" lang="pt-BR"/>
              <a:t>Serial.print(“ ”)</a:t>
            </a:r>
            <a:r>
              <a:rPr lang="pt-BR"/>
              <a:t>;	</a:t>
            </a:r>
            <a:endParaRPr/>
          </a:p>
        </p:txBody>
      </p:sp>
      <p:sp>
        <p:nvSpPr>
          <p:cNvPr id="135" name="Google Shape;135;p1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IDE Arduino</a:t>
            </a:r>
            <a:endParaRPr/>
          </a:p>
        </p:txBody>
      </p:sp>
      <p:sp>
        <p:nvSpPr>
          <p:cNvPr id="141" name="Google Shape;141;p2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2" name="Google Shape;142;p2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Vamos olhar a documentação!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https://www.arduino.cc/reference/pt/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Micropython</a:t>
            </a:r>
            <a:endParaRPr/>
          </a:p>
        </p:txBody>
      </p:sp>
      <p:sp>
        <p:nvSpPr>
          <p:cNvPr id="149" name="Google Shape;149;p2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0" name="Google Shape;150;p2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Definição pelo site oficial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Site oficial: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https://micropython.org/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1601675" y="1601675"/>
            <a:ext cx="5672100" cy="1046700"/>
          </a:xfrm>
          <a:prstGeom prst="rect">
            <a:avLst/>
          </a:prstGeom>
          <a:solidFill>
            <a:srgbClr val="D0E0E3"/>
          </a:solidFill>
          <a:ln cap="flat" cmpd="sng" w="9525">
            <a:solidFill>
              <a:srgbClr val="12274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MicroPython é uma implementação eficiente e enxuta da linguagem de programação Python 3 que inclui subconjuntos da biblioteca padrão Python e é otimizado para rodar em microcontroladores e em ambientes restritos</a:t>
            </a:r>
            <a:endParaRPr b="1"/>
          </a:p>
        </p:txBody>
      </p:sp>
      <p:pic>
        <p:nvPicPr>
          <p:cNvPr id="153" name="Google Shape;15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4372" y="2571750"/>
            <a:ext cx="2188875" cy="2228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Micropython</a:t>
            </a:r>
            <a:endParaRPr/>
          </a:p>
        </p:txBody>
      </p:sp>
      <p:sp>
        <p:nvSpPr>
          <p:cNvPr id="159" name="Google Shape;159;p2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0" name="Google Shape;160;p2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Sua utilização vem crescendo de forma acelerada na programação de microcontroladores.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Para </a:t>
            </a:r>
            <a:r>
              <a:rPr lang="pt-BR"/>
              <a:t>usá</a:t>
            </a:r>
            <a:r>
              <a:rPr lang="pt-BR"/>
              <a:t>-la nas placas de </a:t>
            </a:r>
            <a:r>
              <a:rPr lang="pt-BR"/>
              <a:t>desenvolvimento</a:t>
            </a:r>
            <a:r>
              <a:rPr lang="pt-BR"/>
              <a:t>, precisamos fazer a instalação do </a:t>
            </a:r>
            <a:r>
              <a:rPr b="1" lang="pt-BR"/>
              <a:t>firmware</a:t>
            </a:r>
            <a:r>
              <a:rPr lang="pt-BR"/>
              <a:t> que permite a utilização da linguagem.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Vamos conhecer um pouco mais da linguagem.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Lembre-se que toda a documentação está disponível em </a:t>
            </a:r>
            <a:endParaRPr/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sz="1200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https://docs.micropython.org/en/latest/index.html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Micropython</a:t>
            </a:r>
            <a:endParaRPr/>
          </a:p>
        </p:txBody>
      </p:sp>
      <p:sp>
        <p:nvSpPr>
          <p:cNvPr id="167" name="Google Shape;167;p2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8" name="Google Shape;168;p2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Bibliotecas Machine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Uma das principais bibliotecas da biblioteca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Reúne as principais formas de interação com a placa, como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Comandos de reset e bootloader;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Acesso ao pinos digitais e analógicos (Classe </a:t>
            </a:r>
            <a:r>
              <a:rPr i="1" lang="pt-BR"/>
              <a:t>Pin</a:t>
            </a:r>
            <a:r>
              <a:rPr lang="pt-BR"/>
              <a:t>);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Configuração e utilização dos principais protocolos de transmissão de dados (UART, SPI e I2C);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Temporizadores;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Interrupts;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RTC, etc.</a:t>
            </a:r>
            <a:endParaRPr/>
          </a:p>
        </p:txBody>
      </p:sp>
      <p:sp>
        <p:nvSpPr>
          <p:cNvPr id="169" name="Google Shape;169;p2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t-BR"/>
              <a:t>Micropython</a:t>
            </a:r>
            <a:endParaRPr/>
          </a:p>
        </p:txBody>
      </p:sp>
      <p:sp>
        <p:nvSpPr>
          <p:cNvPr id="175" name="Google Shape;175;p2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6" name="Google Shape;176;p2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Exemplo - Usando porta Digital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pic>
        <p:nvPicPr>
          <p:cNvPr id="178" name="Google Shape;178;p24"/>
          <p:cNvPicPr preferRelativeResize="0"/>
          <p:nvPr/>
        </p:nvPicPr>
        <p:blipFill rotWithShape="1">
          <a:blip r:embed="rId3">
            <a:alphaModFix/>
          </a:blip>
          <a:srcRect b="48205" l="1191" r="89733" t="37112"/>
          <a:stretch/>
        </p:blipFill>
        <p:spPr>
          <a:xfrm>
            <a:off x="4572000" y="1095813"/>
            <a:ext cx="619125" cy="5619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179" name="Google Shape;179;p24"/>
          <p:cNvGraphicFramePr/>
          <p:nvPr/>
        </p:nvGraphicFramePr>
        <p:xfrm>
          <a:off x="1392975" y="1735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{B21A16C8-2D8A-451A-AC15-A147803FECEB}</a:tableStyleId>
              </a:tblPr>
              <a:tblGrid>
                <a:gridCol w="906875"/>
                <a:gridCol w="5289225"/>
              </a:tblGrid>
              <a:tr h="28907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9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73025" marL="730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#importamos a classe Pin da biblioteca machine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b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from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machine </a:t>
                      </a:r>
                      <a:r>
                        <a:rPr b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import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Pin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#Usa a classe Pin para definir um pino chamado "led"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#Pin(id_da_porta, modo)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   modo: IN (porta de entrada) - Receber dados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   modo: OUT (porta de saída) - Envida dados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led = Pin(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Pin.OUT)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#Atribui o valor 1 (HIGH) para o pino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led.value(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i="1" sz="1000">
                        <a:solidFill>
                          <a:srgbClr val="999988"/>
                        </a:solidFill>
                        <a:highlight>
                          <a:srgbClr val="F8F8F8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8F8F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Micropython</a:t>
            </a:r>
            <a:endParaRPr/>
          </a:p>
        </p:txBody>
      </p:sp>
      <p:sp>
        <p:nvSpPr>
          <p:cNvPr id="185" name="Google Shape;185;p2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Exemplo - Usando porta analoǵica e Time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pic>
        <p:nvPicPr>
          <p:cNvPr id="188" name="Google Shape;188;p25"/>
          <p:cNvPicPr preferRelativeResize="0"/>
          <p:nvPr/>
        </p:nvPicPr>
        <p:blipFill rotWithShape="1">
          <a:blip r:embed="rId3">
            <a:alphaModFix/>
          </a:blip>
          <a:srcRect b="48205" l="1191" r="89733" t="37112"/>
          <a:stretch/>
        </p:blipFill>
        <p:spPr>
          <a:xfrm>
            <a:off x="5653525" y="1095800"/>
            <a:ext cx="619125" cy="5619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189" name="Google Shape;189;p25"/>
          <p:cNvGraphicFramePr/>
          <p:nvPr/>
        </p:nvGraphicFramePr>
        <p:xfrm>
          <a:off x="1392975" y="1735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{B21A16C8-2D8A-451A-AC15-A147803FECEB}</a:tableStyleId>
              </a:tblPr>
              <a:tblGrid>
                <a:gridCol w="906875"/>
                <a:gridCol w="5289225"/>
              </a:tblGrid>
              <a:tr h="28907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9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73025" marL="730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#importando as classes ADC e Pin da biblioteca machine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b="1"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from</a:t>
                      </a: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machine </a:t>
                      </a:r>
                      <a:r>
                        <a:rPr b="1"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import</a:t>
                      </a: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ADC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b="1"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from</a:t>
                      </a: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machine </a:t>
                      </a:r>
                      <a:r>
                        <a:rPr b="1"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import</a:t>
                      </a: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Pin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#importando a biblioteca time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b="1"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import</a:t>
                      </a: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time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#inicializando uma variável chamada adc0 que usa a classe ADC #e o id_da_porta que será usada.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adc0=ADC(</a:t>
                      </a:r>
                      <a:r>
                        <a:rPr i="1"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#inicia o laço de repetição infinito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b="1"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while</a:t>
                      </a: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b="1"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True</a:t>
                      </a: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print(adc0.read_u16()) </a:t>
                      </a: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#exibe no terminal a leitura do adc0</a:t>
                      </a:r>
                      <a:b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time.sleep_ms(</a:t>
                      </a:r>
                      <a:r>
                        <a:rPr i="1"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500</a:t>
                      </a:r>
                      <a:r>
                        <a:rPr i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 </a:t>
                      </a: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#dorme por 500 ms</a:t>
                      </a:r>
                      <a:endParaRPr i="1" sz="1000">
                        <a:solidFill>
                          <a:srgbClr val="999988"/>
                        </a:solidFill>
                        <a:highlight>
                          <a:srgbClr val="F8F8F8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8F8F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Wokwi</a:t>
            </a:r>
            <a:endParaRPr/>
          </a:p>
        </p:txBody>
      </p:sp>
      <p:sp>
        <p:nvSpPr>
          <p:cNvPr id="195" name="Google Shape;195;p2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S</a:t>
            </a:r>
            <a:r>
              <a:rPr lang="pt-BR"/>
              <a:t>imulador gratuito de eletrônica que roda direto no navegador.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Nele é possível simular </a:t>
            </a:r>
            <a:r>
              <a:rPr b="1" lang="pt-BR"/>
              <a:t>Arduino</a:t>
            </a:r>
            <a:r>
              <a:rPr lang="pt-BR"/>
              <a:t>, </a:t>
            </a:r>
            <a:r>
              <a:rPr b="1" lang="pt-BR"/>
              <a:t>ESP32</a:t>
            </a:r>
            <a:r>
              <a:rPr lang="pt-BR"/>
              <a:t>, </a:t>
            </a:r>
            <a:r>
              <a:rPr b="1" lang="pt-BR"/>
              <a:t>Raspberry Pi Pico</a:t>
            </a:r>
            <a:r>
              <a:rPr lang="pt-BR"/>
              <a:t> e </a:t>
            </a:r>
            <a:r>
              <a:rPr lang="pt-BR"/>
              <a:t>muitas</a:t>
            </a:r>
            <a:r>
              <a:rPr lang="pt-BR"/>
              <a:t> outras placas, componentes e sensores mais utilizados em projetos de sistemas embarcados e IoT.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Características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Suporta programação em C++ e Micropython.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Simula a utilização de Wi-Fi usando a conexão de rede do próprio computador. </a:t>
            </a:r>
            <a:endParaRPr/>
          </a:p>
          <a:p>
            <a:pPr indent="-310832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pt-BR"/>
              <a:t>Isso facilita muito o teste de aplicações que utilizam protocolos de rede, como MQTT e HTTP. 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Permite capturar sinais digitais (UART, I2C, SPI)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Simula cartão SD, 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Permite a criação de chips personalizado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Possui integração com o Visual Studio Code.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Toda a documentação do Wokwi pode ser acessada por meio do link: 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https://docs.wokwi.com/pt-BR/</a:t>
            </a:r>
            <a:r>
              <a:rPr lang="pt-BR"/>
              <a:t> . </a:t>
            </a:r>
            <a:endParaRPr/>
          </a:p>
        </p:txBody>
      </p:sp>
      <p:sp>
        <p:nvSpPr>
          <p:cNvPr id="197" name="Google Shape;197;p2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pic>
        <p:nvPicPr>
          <p:cNvPr id="198" name="Google Shape;19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2925" y="450588"/>
            <a:ext cx="679325" cy="5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 aula anterior…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introduzimos </a:t>
            </a:r>
            <a:r>
              <a:rPr b="1" lang="pt-BR"/>
              <a:t>os conceitos relacionados a IoT</a:t>
            </a:r>
            <a:r>
              <a:rPr lang="pt-BR"/>
              <a:t>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apresentamos uma </a:t>
            </a:r>
            <a:r>
              <a:rPr b="1" lang="pt-BR"/>
              <a:t>arquitetura em camadas</a:t>
            </a:r>
            <a:r>
              <a:rPr lang="pt-BR"/>
              <a:t> do IoT;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mostramos os </a:t>
            </a:r>
            <a:r>
              <a:rPr b="1" lang="pt-BR"/>
              <a:t>principais dispositivos </a:t>
            </a:r>
            <a:r>
              <a:rPr lang="pt-BR"/>
              <a:t>presentes em uma solução IoT;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apresentamos alguns </a:t>
            </a:r>
            <a:r>
              <a:rPr b="1" lang="pt-BR"/>
              <a:t>casos de uso e aplicações</a:t>
            </a:r>
            <a:r>
              <a:rPr lang="pt-BR"/>
              <a:t> de IoT em Cidades Inteligentes e Industria 4.0.</a:t>
            </a:r>
            <a:endParaRPr/>
          </a:p>
        </p:txBody>
      </p:sp>
      <p:sp>
        <p:nvSpPr>
          <p:cNvPr id="45" name="Google Shape;45;p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Wokwi</a:t>
            </a:r>
            <a:endParaRPr/>
          </a:p>
        </p:txBody>
      </p:sp>
      <p:sp>
        <p:nvSpPr>
          <p:cNvPr id="204" name="Google Shape;204;p2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5" name="Google Shape;205;p2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Vamos conhecer um pouco da plataforma.</a:t>
            </a:r>
            <a:endParaRPr/>
          </a:p>
        </p:txBody>
      </p:sp>
      <p:sp>
        <p:nvSpPr>
          <p:cNvPr id="206" name="Google Shape;206;p2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pic>
        <p:nvPicPr>
          <p:cNvPr id="207" name="Google Shape;20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2925" y="450588"/>
            <a:ext cx="679325" cy="56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Wokwi</a:t>
            </a:r>
            <a:endParaRPr/>
          </a:p>
        </p:txBody>
      </p:sp>
      <p:sp>
        <p:nvSpPr>
          <p:cNvPr id="213" name="Google Shape;213;p2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4" name="Google Shape;214;p28"/>
          <p:cNvSpPr txBox="1"/>
          <p:nvPr>
            <p:ph idx="1" type="body"/>
          </p:nvPr>
        </p:nvSpPr>
        <p:spPr>
          <a:xfrm>
            <a:off x="822175" y="1152475"/>
            <a:ext cx="2868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Exemplo - Blink (Micropython)</a:t>
            </a:r>
            <a:endParaRPr/>
          </a:p>
        </p:txBody>
      </p:sp>
      <p:sp>
        <p:nvSpPr>
          <p:cNvPr id="215" name="Google Shape;215;p2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pic>
        <p:nvPicPr>
          <p:cNvPr id="216" name="Google Shape;21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2925" y="450588"/>
            <a:ext cx="679325" cy="56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8"/>
          <p:cNvPicPr preferRelativeResize="0"/>
          <p:nvPr/>
        </p:nvPicPr>
        <p:blipFill rotWithShape="1">
          <a:blip r:embed="rId4">
            <a:alphaModFix/>
          </a:blip>
          <a:srcRect b="48205" l="1191" r="89733" t="37112"/>
          <a:stretch/>
        </p:blipFill>
        <p:spPr>
          <a:xfrm>
            <a:off x="1393800" y="1921375"/>
            <a:ext cx="619125" cy="5619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graphicFrame>
        <p:nvGraphicFramePr>
          <p:cNvPr id="218" name="Google Shape;218;p28"/>
          <p:cNvGraphicFramePr/>
          <p:nvPr/>
        </p:nvGraphicFramePr>
        <p:xfrm>
          <a:off x="2540525" y="1152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{B21A16C8-2D8A-451A-AC15-A147803FECEB}</a:tableStyleId>
              </a:tblPr>
              <a:tblGrid>
                <a:gridCol w="906875"/>
                <a:gridCol w="5289225"/>
              </a:tblGrid>
              <a:tr h="2890775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9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</a:txBody>
                  <a:tcPr marT="0" marB="0" marR="73025" marL="73025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#importamos as bibliotecas machine e time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b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import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Pin </a:t>
                      </a:r>
                      <a:r>
                        <a:rPr b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from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machine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b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import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time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#definimos o nosso pino de saída (onde o LED está ligado) 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led = Pin(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Pin.OUT)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#definimos um laço de repetição infinito que funciona da mesma forma da função loop no c++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b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while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</a:t>
                      </a:r>
                      <a:r>
                        <a:rPr b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True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: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#mudamos a porta para nível alto.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led.on()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#esperamos 1 segundo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time.sleep(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#mudamos a porta para nível baixo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led.off()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</a:t>
                      </a: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#esperamos 1 segundo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time.sleep(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</a:t>
                      </a:r>
                      <a:endParaRPr i="1" sz="1000">
                        <a:solidFill>
                          <a:srgbClr val="999988"/>
                        </a:solidFill>
                        <a:highlight>
                          <a:srgbClr val="F8F8F8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T="63500" marB="63500" marR="63500" marL="63500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8F8F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Bipes</a:t>
            </a:r>
            <a:endParaRPr/>
          </a:p>
        </p:txBody>
      </p:sp>
      <p:sp>
        <p:nvSpPr>
          <p:cNvPr id="224" name="Google Shape;224;p2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25" name="Google Shape;225;p2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Block based Integrated Platform for Embedded Systems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Plataforma Integrada baseada em blocos para sistemas embarcados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Criado por </a:t>
            </a:r>
            <a:r>
              <a:rPr b="1" lang="pt-BR"/>
              <a:t>Rafael Vidal Aroca</a:t>
            </a:r>
            <a:r>
              <a:rPr lang="pt-BR"/>
              <a:t> juntamente com outros pesquisadores.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Url de acesso: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http://bipes.net.br/ide/?lang=pt-br</a:t>
            </a:r>
            <a:endParaRPr/>
          </a:p>
        </p:txBody>
      </p:sp>
      <p:sp>
        <p:nvSpPr>
          <p:cNvPr id="226" name="Google Shape;226;p2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pic>
        <p:nvPicPr>
          <p:cNvPr id="227" name="Google Shape;22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2500" y="317038"/>
            <a:ext cx="2019300" cy="8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Bipes</a:t>
            </a:r>
            <a:endParaRPr/>
          </a:p>
        </p:txBody>
      </p:sp>
      <p:sp>
        <p:nvSpPr>
          <p:cNvPr id="233" name="Google Shape;233;p3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34" name="Google Shape;234;p3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</a:t>
            </a:r>
            <a:r>
              <a:rPr lang="pt-BR"/>
              <a:t>ensado para programação em blocos.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Permite a programação de uma variedade de placas usadas em sistemas embarcados, diretamente do navegador, </a:t>
            </a:r>
            <a:r>
              <a:rPr b="1" lang="pt-BR"/>
              <a:t>sem a necessidade de instalar qualquer programa na máquina local do desenvolvedor.  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Vem se desenvolvendo de forma rápida e consistente e hoje já conta com diversas funcionalidades, como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upload de arquivos para a placa de desenvolvimento ou instalação de firmware direto do navegador,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programação usando editor de texto,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terminal de interação com a placa,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ambiente de apresentação de dados para IoT, MQQT Client, entre outras. </a:t>
            </a:r>
            <a:endParaRPr/>
          </a:p>
        </p:txBody>
      </p:sp>
      <p:sp>
        <p:nvSpPr>
          <p:cNvPr id="235" name="Google Shape;235;p3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pic>
        <p:nvPicPr>
          <p:cNvPr id="236" name="Google Shape;23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500" y="317038"/>
            <a:ext cx="2019300" cy="8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Bipes</a:t>
            </a:r>
            <a:endParaRPr/>
          </a:p>
        </p:txBody>
      </p:sp>
      <p:sp>
        <p:nvSpPr>
          <p:cNvPr id="242" name="Google Shape;242;p3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43" name="Google Shape;243;p3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Vamos conhecer a ferramenta.</a:t>
            </a:r>
            <a:endParaRPr/>
          </a:p>
        </p:txBody>
      </p:sp>
      <p:sp>
        <p:nvSpPr>
          <p:cNvPr id="244" name="Google Shape;244;p3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pic>
        <p:nvPicPr>
          <p:cNvPr id="245" name="Google Shape;24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2500" y="317038"/>
            <a:ext cx="2019300" cy="82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Para mantermos teoria e prática juntos durante todo o nosso curso, iremos introduzir as ferramentas que usaremos para criar os projetos.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Utilizaremos duas poderosas ferramentas de código aberto (open-source) que serão utilizadas tanto para simulação como para programação dos microcontroladores: </a:t>
            </a:r>
            <a:r>
              <a:rPr b="1" lang="pt-BR"/>
              <a:t>Wokwi</a:t>
            </a:r>
            <a:r>
              <a:rPr lang="pt-BR"/>
              <a:t> e </a:t>
            </a:r>
            <a:r>
              <a:rPr b="1" lang="pt-BR"/>
              <a:t>Bipes</a:t>
            </a:r>
            <a:r>
              <a:rPr lang="pt-BR"/>
              <a:t>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Entretanto, antes de partir para prática, precisamos saber como iremos programar os dispositivos. </a:t>
            </a:r>
            <a:endParaRPr/>
          </a:p>
        </p:txBody>
      </p:sp>
      <p:sp>
        <p:nvSpPr>
          <p:cNvPr id="59" name="Google Shape;59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Linguagens de Programação</a:t>
            </a:r>
            <a:endParaRPr/>
          </a:p>
        </p:txBody>
      </p:sp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6" name="Google Shape;66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Diferentes linguagens de programação podem ser usadas na programação de microcontroladores.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C++ : </a:t>
            </a:r>
            <a:r>
              <a:rPr lang="pt-BR"/>
              <a:t>muito popularizada por ser o padrão de programação nas placas Arduino.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MicroPython</a:t>
            </a:r>
            <a:r>
              <a:rPr lang="pt-BR"/>
              <a:t> : consiste em uma versão do </a:t>
            </a:r>
            <a:r>
              <a:rPr i="1" lang="pt-BR"/>
              <a:t>python</a:t>
            </a:r>
            <a:r>
              <a:rPr lang="pt-BR"/>
              <a:t> para sistemas embarcados.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No-Code : </a:t>
            </a:r>
            <a:r>
              <a:rPr lang="pt-BR"/>
              <a:t>nova forma de “programar”!</a:t>
            </a:r>
            <a:endParaRPr/>
          </a:p>
        </p:txBody>
      </p:sp>
      <p:sp>
        <p:nvSpPr>
          <p:cNvPr id="67" name="Google Shape;67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pt-BR"/>
              <a:t>Ferramentas Práticas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Ardu</a:t>
            </a:r>
            <a:r>
              <a:rPr b="1" lang="pt-BR"/>
              <a:t>.ino</a:t>
            </a:r>
            <a:r>
              <a:rPr lang="pt-BR"/>
              <a:t> (é C++)</a:t>
            </a:r>
            <a:endParaRPr/>
          </a:p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 linguagem usada para programação do Arduino, que muitas vezes é chamada </a:t>
            </a:r>
            <a:r>
              <a:rPr i="1" lang="pt-BR"/>
              <a:t>Linguagem Arduino, </a:t>
            </a:r>
            <a:r>
              <a:rPr lang="pt-BR"/>
              <a:t>nada mais é do que o C++ </a:t>
            </a:r>
            <a:r>
              <a:rPr lang="pt-BR"/>
              <a:t>adaptado</a:t>
            </a:r>
            <a:r>
              <a:rPr lang="pt-BR"/>
              <a:t> para microcontroladores.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Hoje em dia é a linguagem que tem mais bibliotecas e documentação ampla na internet.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Geralmente é usado a IDE do Arduino.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IDE (Integrated Development Environment)</a:t>
            </a:r>
            <a:r>
              <a:rPr lang="pt-BR"/>
              <a:t> - Ambiente de Desenvolvimento Integrado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É possível usar outras IDEs para programar microcontroladores.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Ex.: Visual Studio + </a:t>
            </a:r>
            <a:r>
              <a:rPr lang="pt-BR"/>
              <a:t>PlatformIO</a:t>
            </a:r>
            <a:endParaRPr/>
          </a:p>
        </p:txBody>
      </p:sp>
      <p:sp>
        <p:nvSpPr>
          <p:cNvPr id="75" name="Google Shape;75;p1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pt-BR"/>
              <a:t>Ferramentas Práticas</a:t>
            </a:r>
            <a:endParaRPr/>
          </a:p>
        </p:txBody>
      </p:sp>
      <p:pic>
        <p:nvPicPr>
          <p:cNvPr id="76" name="Google Shape;7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7000" y="3971075"/>
            <a:ext cx="975300" cy="97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7700" y="4138700"/>
            <a:ext cx="1355400" cy="6400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IDE Arduino</a:t>
            </a:r>
            <a:endParaRPr/>
          </a:p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4" name="Google Shape;84;p1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Download em: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https://www.arduino.cc/en/software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Escolha a versão - Atualmente está na 2.2.1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Escolha o seu OS - Ubuntu, Windows, MAC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Faça a instalação e execute.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IDE Arduino</a:t>
            </a:r>
            <a:endParaRPr/>
          </a:p>
        </p:txBody>
      </p:sp>
      <p:sp>
        <p:nvSpPr>
          <p:cNvPr id="91" name="Google Shape;91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2" name="Google Shape;92;p1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  <p:pic>
        <p:nvPicPr>
          <p:cNvPr id="93" name="Google Shape;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1450" y="493675"/>
            <a:ext cx="5333399" cy="42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IDE Arduino</a:t>
            </a:r>
            <a:endParaRPr/>
          </a:p>
        </p:txBody>
      </p:sp>
      <p:sp>
        <p:nvSpPr>
          <p:cNvPr id="99" name="Google Shape;99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0" name="Google Shape;100;p1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Documentação da Linguagem (em Português)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https://www.arduino.cc/reference/pt/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Dividida 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Estruturas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Elementos da linguagem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Valores (vari</a:t>
            </a:r>
            <a:r>
              <a:rPr lang="pt-BR"/>
              <a:t>áveis e constantes)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Tipos de dados e constantes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Funções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Fazer o controle da placa e realizar cálculos.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Ferramentas Práticas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